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2"/>
    <p:sldId id="1238" r:id="rId3"/>
    <p:sldId id="1242" r:id="rId4"/>
    <p:sldId id="1243" r:id="rId5"/>
    <p:sldId id="1247" r:id="rId6"/>
    <p:sldId id="1245" r:id="rId7"/>
    <p:sldId id="1244" r:id="rId8"/>
    <p:sldId id="1250" r:id="rId9"/>
    <p:sldId id="1246" r:id="rId10"/>
    <p:sldId id="1248" r:id="rId11"/>
    <p:sldId id="1249" r:id="rId12"/>
    <p:sldId id="1251" r:id="rId13"/>
    <p:sldId id="1252" r:id="rId14"/>
    <p:sldId id="1253" r:id="rId15"/>
    <p:sldId id="1254" r:id="rId16"/>
    <p:sldId id="1241" r:id="rId17"/>
    <p:sldId id="1256" r:id="rId18"/>
    <p:sldId id="1255" r:id="rId19"/>
    <p:sldId id="1260" r:id="rId20"/>
    <p:sldId id="1261" r:id="rId21"/>
    <p:sldId id="1262" r:id="rId22"/>
    <p:sldId id="1257" r:id="rId23"/>
    <p:sldId id="1263" r:id="rId24"/>
    <p:sldId id="1258" r:id="rId25"/>
    <p:sldId id="1264" r:id="rId26"/>
    <p:sldId id="1265"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2025/10/28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高中地理 必修 第二册 </a:t>
            </a:r>
            <a:r>
              <a:rPr lang="en-US" altLang="zh-CN" sz="2000" baseline="0" smtClean="0">
                <a:solidFill>
                  <a:prstClr val="black"/>
                </a:solidFill>
                <a:latin typeface="楷体" panose="02010609060101010101" pitchFamily="49" charset="-122"/>
                <a:ea typeface="楷体" panose="02010609060101010101" pitchFamily="49" charset="-122"/>
              </a:rPr>
              <a:t>SDJY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2025/10/28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第三单元产业区位选择</a:t>
            </a:r>
            <a:endPar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第三节　服务业的区位选择</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268760"/>
            <a:ext cx="11521280" cy="3600400"/>
          </a:xfrm>
          <a:prstGeom prst="rect">
            <a:avLst/>
          </a:prstGeom>
        </p:spPr>
      </p:pic>
      <p:sp>
        <p:nvSpPr>
          <p:cNvPr id="2" name="内容占位符 1"/>
          <p:cNvSpPr>
            <a:spLocks noGrp="1"/>
          </p:cNvSpPr>
          <p:nvPr>
            <p:ph idx="1"/>
          </p:nvPr>
        </p:nvSpPr>
        <p:spPr>
          <a:xfrm>
            <a:off x="360854" y="1340768"/>
            <a:ext cx="11485848" cy="3346237"/>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、高档的百货商店、购物中心，为什么选择布局在服务范围较广的城区中心处？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人们对百货商店和购物中心光顾的频次少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营利所需的顾客数量较多。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大型购物中心需要高门槛人口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维持运营的最低顾客量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城区中心辐射范围广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可覆盖全城及周边卫星城镇。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3</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城区中心交通运输便利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客流量大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大型购物中心商业聚集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形成规模效应。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p:pic>
        <p:nvPicPr>
          <p:cNvPr id="3" name="温馨提示.eps" descr="id:2147492398;FounderCES"/>
          <p:cNvPicPr/>
          <p:nvPr/>
        </p:nvPicPr>
        <p:blipFill>
          <a:blip r:embed="rId3"/>
          <a:stretch>
            <a:fillRect/>
          </a:stretch>
        </p:blipFill>
        <p:spPr>
          <a:xfrm>
            <a:off x="550590" y="1503368"/>
            <a:ext cx="1584176" cy="311456"/>
          </a:xfrm>
          <a:prstGeom prst="rect">
            <a:avLst/>
          </a:prstGeom>
        </p:spPr>
      </p:pic>
    </p:spTree>
    <p:extLst>
      <p:ext uri="{BB962C8B-B14F-4D97-AF65-F5344CB8AC3E}">
        <p14:creationId xmlns:p14="http://schemas.microsoft.com/office/powerpoint/2010/main" val="1496837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4084"/>
            <a:ext cx="11485848" cy="576248"/>
          </a:xfrm>
        </p:spPr>
        <p:txBody>
          <a:bodyPr/>
          <a:lstStyle/>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零售业的等级与特征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533389845"/>
              </p:ext>
            </p:extLst>
          </p:nvPr>
        </p:nvGraphicFramePr>
        <p:xfrm>
          <a:off x="406575" y="1556792"/>
          <a:ext cx="11377264" cy="2604390"/>
        </p:xfrm>
        <a:graphic>
          <a:graphicData uri="http://schemas.openxmlformats.org/drawingml/2006/table">
            <a:tbl>
              <a:tblPr firstRow="1" firstCol="1" bandRow="1"/>
              <a:tblGrid>
                <a:gridCol w="1315211">
                  <a:extLst>
                    <a:ext uri="{9D8B030D-6E8A-4147-A177-3AD203B41FA5}">
                      <a16:colId xmlns:a16="http://schemas.microsoft.com/office/drawing/2014/main" val="3134472594"/>
                    </a:ext>
                  </a:extLst>
                </a:gridCol>
                <a:gridCol w="10062053">
                  <a:extLst>
                    <a:ext uri="{9D8B030D-6E8A-4147-A177-3AD203B41FA5}">
                      <a16:colId xmlns:a16="http://schemas.microsoft.com/office/drawing/2014/main" val="144900132"/>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037034120"/>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高等级服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务场所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服务范围</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大</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、提供的商品和服务种类多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但数量</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较少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彼此相距较远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70931591"/>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低等级服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务场所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服务范围</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小</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、提供的商品和服务种类少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但数量</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较多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彼此相距较近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11233330"/>
                  </a:ext>
                </a:extLst>
              </a:tr>
            </a:tbl>
          </a:graphicData>
        </a:graphic>
      </p:graphicFrame>
      <p:sp>
        <p:nvSpPr>
          <p:cNvPr id="6" name="内容占位符 1"/>
          <p:cNvSpPr txBox="1">
            <a:spLocks/>
          </p:cNvSpPr>
          <p:nvPr/>
        </p:nvSpPr>
        <p:spPr bwMode="auto">
          <a:xfrm>
            <a:off x="360854" y="42210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）信息技术与现代物流业的发展</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eaLnBrk="1"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现代零售业扩大了</a:t>
            </a:r>
            <a:r>
              <a:rPr lang="zh-CN" altLang="zh-CN" b="1" smtClean="0">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市场空间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，降低了销售成本。</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eaLnBrk="1"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新的销售形式：网上购物等。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93629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8864"/>
            <a:ext cx="11485848" cy="3416320"/>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生产性</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服务业集聚的好处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产性服务业是指为保持工业生产过程的连续性、促进工业技术进步、产业升级和提高生产效率提供保障的服务行业。它依附于制造业企业存在，贯穿企业生产的上游、中游和下游等环节。主要包括研发设计与其他技术服务，货物运输、仓储和邮政快递服务，信息服务，金融服务，节能与环保服务，生产性租赁服务，商务服务，人力资源管理与培训服务，批发经纪代理服务，生产性支持服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62758" y="908720"/>
            <a:ext cx="7487593" cy="711348"/>
          </a:xfrm>
          <a:prstGeom prst="rect">
            <a:avLst/>
          </a:prstGeom>
        </p:spPr>
      </p:pic>
      <p:pic>
        <p:nvPicPr>
          <p:cNvPr id="4" name="25疑难点1.eps" descr="id:2147490724;FounderCES"/>
          <p:cNvPicPr/>
          <p:nvPr/>
        </p:nvPicPr>
        <p:blipFill>
          <a:blip r:embed="rId3"/>
          <a:stretch>
            <a:fillRect/>
          </a:stretch>
        </p:blipFill>
        <p:spPr>
          <a:xfrm>
            <a:off x="406574" y="1884888"/>
            <a:ext cx="1200519" cy="360040"/>
          </a:xfrm>
          <a:prstGeom prst="rect">
            <a:avLst/>
          </a:prstGeom>
        </p:spPr>
      </p:pic>
    </p:spTree>
    <p:extLst>
      <p:ext uri="{BB962C8B-B14F-4D97-AF65-F5344CB8AC3E}">
        <p14:creationId xmlns:p14="http://schemas.microsoft.com/office/powerpoint/2010/main" val="3645548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2792239"/>
          </a:xfrm>
        </p:spPr>
        <p:txBody>
          <a:bodyPr/>
          <a:lstStyle/>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生产性服务业组织形式多选择集聚模式，其优势如下：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）有利于企业便利地享受相互间的服务，增加实现前向和后向联系的机会。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）有利于企业找到更合适的人才，节约人才搜寻成本。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）有利于提高企业的声誉，减少企业与顾客间的信息不对称。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）企业可通过集聚学习获得竞争优势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16443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香港会议展览中心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位于香港市区最繁华地带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是世界最大的展览馆之一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具有高度专业化的服务水平。香港会议展览中心每年会承接众多国际商务及各种国际性展览活动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对香港经济发展及巩固其全球金融中心地位具有重要作用。右栏图为会议展览中心及周边景观。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读图完成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香港会议展览中心提供的服务属于（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生产性</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服务业</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生活性服务业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公共</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服务业</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非盈利性服务业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1.eps" descr="id:2147490755;FounderCES"/>
          <p:cNvPicPr/>
          <p:nvPr/>
        </p:nvPicPr>
        <p:blipFill>
          <a:blip r:embed="rId2"/>
          <a:stretch>
            <a:fillRect/>
          </a:stretch>
        </p:blipFill>
        <p:spPr>
          <a:xfrm>
            <a:off x="406574" y="908720"/>
            <a:ext cx="1706936" cy="370265"/>
          </a:xfrm>
          <a:prstGeom prst="rect">
            <a:avLst/>
          </a:prstGeom>
        </p:spPr>
      </p:pic>
      <p:pic>
        <p:nvPicPr>
          <p:cNvPr id="4" name="bt02.jpg" descr="id:2147492434;FounderCES"/>
          <p:cNvPicPr/>
          <p:nvPr/>
        </p:nvPicPr>
        <p:blipFill>
          <a:blip r:embed="rId3"/>
          <a:stretch>
            <a:fillRect/>
          </a:stretch>
        </p:blipFill>
        <p:spPr>
          <a:xfrm>
            <a:off x="8039422" y="3284984"/>
            <a:ext cx="3424539" cy="2304256"/>
          </a:xfrm>
          <a:prstGeom prst="rect">
            <a:avLst/>
          </a:prstGeom>
        </p:spPr>
      </p:pic>
      <p:sp>
        <p:nvSpPr>
          <p:cNvPr id="6" name="矩形 5"/>
          <p:cNvSpPr/>
          <p:nvPr/>
        </p:nvSpPr>
        <p:spPr>
          <a:xfrm>
            <a:off x="5770962" y="3032748"/>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303209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香港会议展览中心</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每年会承接众多国际商务及各种国际性展览活动，其所提供的服务具有专业化程度高、产业关联性强等特点，属于生产性服务业；生活性服务是直接向居民提供物质和精神生活消费产品及服务的行业，主要是满足消费者的各种生活需求；会展中心是为企业提供服务的，提供的服务是营利性的；公共服务业是政府或公共组织为服务社会大众而提供的产品或服务，具有公益性、非营利性、普遍性的特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t02.jpg" descr="id:2147492434;FounderCES"/>
          <p:cNvPicPr/>
          <p:nvPr/>
        </p:nvPicPr>
        <p:blipFill>
          <a:blip r:embed="rId2"/>
          <a:stretch>
            <a:fillRect/>
          </a:stretch>
        </p:blipFill>
        <p:spPr>
          <a:xfrm>
            <a:off x="4655046" y="3717032"/>
            <a:ext cx="3424539" cy="2304256"/>
          </a:xfrm>
          <a:prstGeom prst="rect">
            <a:avLst/>
          </a:prstGeom>
        </p:spPr>
      </p:pic>
      <p:pic>
        <p:nvPicPr>
          <p:cNvPr id="4" name="24解析.eps" descr="id:2147490818;FounderCES"/>
          <p:cNvPicPr/>
          <p:nvPr/>
        </p:nvPicPr>
        <p:blipFill>
          <a:blip r:embed="rId3"/>
          <a:stretch>
            <a:fillRect/>
          </a:stretch>
        </p:blipFill>
        <p:spPr>
          <a:xfrm>
            <a:off x="478582" y="980728"/>
            <a:ext cx="806776" cy="288032"/>
          </a:xfrm>
          <a:prstGeom prst="rect">
            <a:avLst/>
          </a:prstGeom>
        </p:spPr>
      </p:pic>
    </p:spTree>
    <p:extLst>
      <p:ext uri="{BB962C8B-B14F-4D97-AF65-F5344CB8AC3E}">
        <p14:creationId xmlns:p14="http://schemas.microsoft.com/office/powerpoint/2010/main" val="174451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香港成为全球金融中心主要得益于其（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地价</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低廉</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经济发达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环境</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优美</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海运便利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t02.jpg" descr="id:2147492434;FounderCES"/>
          <p:cNvPicPr/>
          <p:nvPr/>
        </p:nvPicPr>
        <p:blipFill>
          <a:blip r:embed="rId2"/>
          <a:stretch>
            <a:fillRect/>
          </a:stretch>
        </p:blipFill>
        <p:spPr>
          <a:xfrm>
            <a:off x="7247334" y="1412776"/>
            <a:ext cx="3424539" cy="2304256"/>
          </a:xfrm>
          <a:prstGeom prst="rect">
            <a:avLst/>
          </a:prstGeom>
        </p:spPr>
      </p:pic>
      <p:sp>
        <p:nvSpPr>
          <p:cNvPr id="5" name="矩形 4"/>
          <p:cNvSpPr/>
          <p:nvPr/>
        </p:nvSpPr>
        <p:spPr>
          <a:xfrm>
            <a:off x="6095206" y="836712"/>
            <a:ext cx="389850" cy="461665"/>
          </a:xfrm>
          <a:prstGeom prst="rect">
            <a:avLst/>
          </a:prstGeom>
        </p:spPr>
        <p:txBody>
          <a:bodyPr wrap="none">
            <a:spAutoFit/>
          </a:bodyPr>
          <a:lstStyle/>
          <a:p>
            <a:r>
              <a:rPr lang="en-US" altLang="zh-CN" sz="2400"/>
              <a:t>B</a:t>
            </a:r>
            <a:endParaRPr lang="zh-CN" altLang="en-US"/>
          </a:p>
        </p:txBody>
      </p:sp>
      <p:sp>
        <p:nvSpPr>
          <p:cNvPr id="6" name="内容占位符 1"/>
          <p:cNvSpPr txBox="1">
            <a:spLocks/>
          </p:cNvSpPr>
          <p:nvPr/>
        </p:nvSpPr>
        <p:spPr bwMode="auto">
          <a:xfrm>
            <a:off x="360854" y="393305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金融中心是指一些城市或区域凭借优越的经济、政治、地理条件，以及优越的基础设施，能够为众多金融机构提供品种繁多的金融交易和中介服务。香港成为金融中心主要得益于其经济发达；香港经济发达，人口多，地价高；环境优美和海运便利不是其主要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90818;FounderCES"/>
          <p:cNvPicPr/>
          <p:nvPr/>
        </p:nvPicPr>
        <p:blipFill>
          <a:blip r:embed="rId3"/>
          <a:stretch>
            <a:fillRect/>
          </a:stretch>
        </p:blipFill>
        <p:spPr>
          <a:xfrm>
            <a:off x="478582" y="4095656"/>
            <a:ext cx="806776" cy="288032"/>
          </a:xfrm>
          <a:prstGeom prst="rect">
            <a:avLst/>
          </a:prstGeom>
        </p:spPr>
      </p:pic>
    </p:spTree>
    <p:extLst>
      <p:ext uri="{BB962C8B-B14F-4D97-AF65-F5344CB8AC3E}">
        <p14:creationId xmlns:p14="http://schemas.microsoft.com/office/powerpoint/2010/main" val="368113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香港金融服务业集聚现象明显，其主要目的是（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节约地租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成本</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带动区域发展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共享基础</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设施</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加强企业协作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bt02.jpg" descr="id:2147492434;FounderCES"/>
          <p:cNvPicPr/>
          <p:nvPr/>
        </p:nvPicPr>
        <p:blipFill>
          <a:blip r:embed="rId2"/>
          <a:stretch>
            <a:fillRect/>
          </a:stretch>
        </p:blipFill>
        <p:spPr>
          <a:xfrm>
            <a:off x="7247334" y="1412776"/>
            <a:ext cx="3424539" cy="2304256"/>
          </a:xfrm>
          <a:prstGeom prst="rect">
            <a:avLst/>
          </a:prstGeom>
        </p:spPr>
      </p:pic>
      <p:sp>
        <p:nvSpPr>
          <p:cNvPr id="7" name="矩形 6"/>
          <p:cNvSpPr/>
          <p:nvPr/>
        </p:nvSpPr>
        <p:spPr>
          <a:xfrm>
            <a:off x="7319342" y="836712"/>
            <a:ext cx="407484" cy="461665"/>
          </a:xfrm>
          <a:prstGeom prst="rect">
            <a:avLst/>
          </a:prstGeom>
        </p:spPr>
        <p:txBody>
          <a:bodyPr wrap="none">
            <a:spAutoFit/>
          </a:bodyPr>
          <a:lstStyle/>
          <a:p>
            <a:r>
              <a:rPr lang="en-US" altLang="zh-CN" sz="2400"/>
              <a:t>D</a:t>
            </a:r>
            <a:endParaRPr lang="zh-CN" altLang="en-US"/>
          </a:p>
        </p:txBody>
      </p:sp>
      <p:sp>
        <p:nvSpPr>
          <p:cNvPr id="8" name="内容占位符 1"/>
          <p:cNvSpPr txBox="1">
            <a:spLocks/>
          </p:cNvSpPr>
          <p:nvPr/>
        </p:nvSpPr>
        <p:spPr bwMode="auto">
          <a:xfrm>
            <a:off x="360854" y="386104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金融服务业主要包括银行、证券、保险等行业。随着集聚程度提高，企业之间的交易联系会更加密切，专业化分工协作程度提高，交易效率进一步提高；金融服务业的付租能力高，以盈利为目的，所以节约地租成本、带动区域发展和共享基础设施都不是主要目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0818;FounderCES"/>
          <p:cNvPicPr/>
          <p:nvPr/>
        </p:nvPicPr>
        <p:blipFill>
          <a:blip r:embed="rId3"/>
          <a:stretch>
            <a:fillRect/>
          </a:stretch>
        </p:blipFill>
        <p:spPr>
          <a:xfrm>
            <a:off x="478582" y="4095656"/>
            <a:ext cx="806776" cy="288032"/>
          </a:xfrm>
          <a:prstGeom prst="rect">
            <a:avLst/>
          </a:prstGeom>
        </p:spPr>
      </p:pic>
    </p:spTree>
    <p:extLst>
      <p:ext uri="{BB962C8B-B14F-4D97-AF65-F5344CB8AC3E}">
        <p14:creationId xmlns:p14="http://schemas.microsoft.com/office/powerpoint/2010/main" val="1058712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1754326"/>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服务</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场所的等级体系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不同等级服务场所的特点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服务场所的等级不同，服务范围、种类、数目等也不同，具体如下表所示：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783;FounderCES"/>
          <p:cNvPicPr/>
          <p:nvPr/>
        </p:nvPicPr>
        <p:blipFill>
          <a:blip r:embed="rId2"/>
          <a:stretch>
            <a:fillRect/>
          </a:stretch>
        </p:blipFill>
        <p:spPr>
          <a:xfrm>
            <a:off x="406574" y="1242025"/>
            <a:ext cx="1121335" cy="314767"/>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721898742"/>
              </p:ext>
            </p:extLst>
          </p:nvPr>
        </p:nvGraphicFramePr>
        <p:xfrm>
          <a:off x="334566" y="2857846"/>
          <a:ext cx="11521280" cy="2875410"/>
        </p:xfrm>
        <a:graphic>
          <a:graphicData uri="http://schemas.openxmlformats.org/drawingml/2006/table">
            <a:tbl>
              <a:tblPr firstRow="1" firstCol="1" bandRow="1"/>
              <a:tblGrid>
                <a:gridCol w="1997790">
                  <a:extLst>
                    <a:ext uri="{9D8B030D-6E8A-4147-A177-3AD203B41FA5}">
                      <a16:colId xmlns:a16="http://schemas.microsoft.com/office/drawing/2014/main" val="3357482850"/>
                    </a:ext>
                  </a:extLst>
                </a:gridCol>
                <a:gridCol w="887138">
                  <a:extLst>
                    <a:ext uri="{9D8B030D-6E8A-4147-A177-3AD203B41FA5}">
                      <a16:colId xmlns:a16="http://schemas.microsoft.com/office/drawing/2014/main" val="1767651290"/>
                    </a:ext>
                  </a:extLst>
                </a:gridCol>
                <a:gridCol w="1331860">
                  <a:extLst>
                    <a:ext uri="{9D8B030D-6E8A-4147-A177-3AD203B41FA5}">
                      <a16:colId xmlns:a16="http://schemas.microsoft.com/office/drawing/2014/main" val="675104410"/>
                    </a:ext>
                  </a:extLst>
                </a:gridCol>
                <a:gridCol w="7304492">
                  <a:extLst>
                    <a:ext uri="{9D8B030D-6E8A-4147-A177-3AD203B41FA5}">
                      <a16:colId xmlns:a16="http://schemas.microsoft.com/office/drawing/2014/main" val="1328297686"/>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服务场所等级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小城镇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70581459"/>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服务种类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更多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3568166"/>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级别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更高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94965809"/>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服务范围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更大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27981851"/>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数目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更多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72285926"/>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距离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更远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67504369"/>
                  </a:ext>
                </a:extLst>
              </a:tr>
            </a:tbl>
          </a:graphicData>
        </a:graphic>
      </p:graphicFrame>
    </p:spTree>
    <p:extLst>
      <p:ext uri="{BB962C8B-B14F-4D97-AF65-F5344CB8AC3E}">
        <p14:creationId xmlns:p14="http://schemas.microsoft.com/office/powerpoint/2010/main" val="410632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972685"/>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影响服务范围变化的因素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7" name="表格 6"/>
          <p:cNvGraphicFramePr>
            <a:graphicFrameLocks noGrp="1"/>
          </p:cNvGraphicFramePr>
          <p:nvPr>
            <p:extLst>
              <p:ext uri="{D42A27DB-BD31-4B8C-83A1-F6EECF244321}">
                <p14:modId xmlns:p14="http://schemas.microsoft.com/office/powerpoint/2010/main" val="1617564204"/>
              </p:ext>
            </p:extLst>
          </p:nvPr>
        </p:nvGraphicFramePr>
        <p:xfrm>
          <a:off x="334567" y="1567333"/>
          <a:ext cx="11521280" cy="4525963"/>
        </p:xfrm>
        <a:graphic>
          <a:graphicData uri="http://schemas.openxmlformats.org/drawingml/2006/table">
            <a:tbl>
              <a:tblPr firstRow="1" firstCol="1" bandRow="1"/>
              <a:tblGrid>
                <a:gridCol w="792087">
                  <a:extLst>
                    <a:ext uri="{9D8B030D-6E8A-4147-A177-3AD203B41FA5}">
                      <a16:colId xmlns:a16="http://schemas.microsoft.com/office/drawing/2014/main" val="2068237555"/>
                    </a:ext>
                  </a:extLst>
                </a:gridCol>
                <a:gridCol w="3384376">
                  <a:extLst>
                    <a:ext uri="{9D8B030D-6E8A-4147-A177-3AD203B41FA5}">
                      <a16:colId xmlns:a16="http://schemas.microsoft.com/office/drawing/2014/main" val="666527461"/>
                    </a:ext>
                  </a:extLst>
                </a:gridCol>
                <a:gridCol w="7344817">
                  <a:extLst>
                    <a:ext uri="{9D8B030D-6E8A-4147-A177-3AD203B41FA5}">
                      <a16:colId xmlns:a16="http://schemas.microsoft.com/office/drawing/2014/main" val="625107194"/>
                    </a:ext>
                  </a:extLst>
                </a:gridCol>
              </a:tblGrid>
              <a:tr h="905193">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105092314"/>
                  </a:ext>
                </a:extLst>
              </a:tr>
              <a:tr h="1810385">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位置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地理位置优越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腹地广阔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服务范围大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发展条件优越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潜力大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优越的地理位置能极大地提高城市等级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扩大服务范围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如上海市的城市规模变化过程与它所处的地理位置关系密切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26986755"/>
                  </a:ext>
                </a:extLst>
              </a:tr>
              <a:tr h="1810385">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资源丰富地区的城市能够获得支撑其进一步发展的资源条件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为城市发展提供丰富的物质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如粮食、副食品等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、动力条件等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00571611"/>
                  </a:ext>
                </a:extLst>
              </a:tr>
            </a:tbl>
          </a:graphicData>
        </a:graphic>
      </p:graphicFrame>
    </p:spTree>
    <p:extLst>
      <p:ext uri="{BB962C8B-B14F-4D97-AF65-F5344CB8AC3E}">
        <p14:creationId xmlns:p14="http://schemas.microsoft.com/office/powerpoint/2010/main" val="3602830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服务业的区位因素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：指生产和</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销售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服务类产品的活动。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：非实物性、</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不可储存性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、生产与消费同时性等。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生活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性服务业：餐饮娱乐、文化与旅游业、家庭健康与养老服务业以及法律服务等。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生产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性服务业：交通运输业、现代物流业、金融服务业、信息服务业、高技术服务业和商务服务业等。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2134766" y="764704"/>
            <a:ext cx="7257145" cy="751578"/>
          </a:xfrm>
          <a:prstGeom prst="rect">
            <a:avLst/>
          </a:prstGeom>
        </p:spPr>
      </p:pic>
      <p:pic>
        <p:nvPicPr>
          <p:cNvPr id="4" name="知识点1.eps" descr="id:2147490621;FounderCES"/>
          <p:cNvPicPr/>
          <p:nvPr/>
        </p:nvPicPr>
        <p:blipFill>
          <a:blip r:embed="rId3"/>
          <a:stretch>
            <a:fillRect/>
          </a:stretch>
        </p:blipFill>
        <p:spPr>
          <a:xfrm>
            <a:off x="406574" y="1700808"/>
            <a:ext cx="1112422" cy="307464"/>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404859217"/>
              </p:ext>
            </p:extLst>
          </p:nvPr>
        </p:nvGraphicFramePr>
        <p:xfrm>
          <a:off x="334565" y="1211441"/>
          <a:ext cx="11521281" cy="4593823"/>
        </p:xfrm>
        <a:graphic>
          <a:graphicData uri="http://schemas.openxmlformats.org/drawingml/2006/table">
            <a:tbl>
              <a:tblPr firstRow="1" firstCol="1" bandRow="1"/>
              <a:tblGrid>
                <a:gridCol w="1080121">
                  <a:extLst>
                    <a:ext uri="{9D8B030D-6E8A-4147-A177-3AD203B41FA5}">
                      <a16:colId xmlns:a16="http://schemas.microsoft.com/office/drawing/2014/main" val="1194493412"/>
                    </a:ext>
                  </a:extLst>
                </a:gridCol>
                <a:gridCol w="3672408">
                  <a:extLst>
                    <a:ext uri="{9D8B030D-6E8A-4147-A177-3AD203B41FA5}">
                      <a16:colId xmlns:a16="http://schemas.microsoft.com/office/drawing/2014/main" val="1323953800"/>
                    </a:ext>
                  </a:extLst>
                </a:gridCol>
                <a:gridCol w="6768752">
                  <a:extLst>
                    <a:ext uri="{9D8B030D-6E8A-4147-A177-3AD203B41FA5}">
                      <a16:colId xmlns:a16="http://schemas.microsoft.com/office/drawing/2014/main" val="1023364675"/>
                    </a:ext>
                  </a:extLst>
                </a:gridCol>
              </a:tblGrid>
              <a:tr h="754327">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48810461"/>
                  </a:ext>
                </a:extLst>
              </a:tr>
              <a:tr h="2262981">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位于交通枢纽地区的城市能够通过便利的交通运输为更远的居民提供服务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使其服务范围扩大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铁路枢纽城市、公路枢纽城市、港口城市等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89276738"/>
                  </a:ext>
                </a:extLst>
              </a:tr>
              <a:tr h="1508654">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城市为服务区的居民提供货物和服务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服务人口要达到门槛人口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位于人口稠密地区的城市服务范围相对较小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位于人口稀少地区的城市服务范围相对较大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85613309"/>
                  </a:ext>
                </a:extLst>
              </a:tr>
            </a:tbl>
          </a:graphicData>
        </a:graphic>
      </p:graphicFrame>
    </p:spTree>
    <p:extLst>
      <p:ext uri="{BB962C8B-B14F-4D97-AF65-F5344CB8AC3E}">
        <p14:creationId xmlns:p14="http://schemas.microsoft.com/office/powerpoint/2010/main" val="3208384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不同等级服务场所服务范围的六边形嵌套规律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服务场所的服务范围在空间上呈正六边形；不同等级服务场所的六边形服务范围的大小、面积不同，等级越高，六边形的服务范围越大；多个不同等级的服务场所的服务范围在空间上构成了层层叠加、相互嵌套的蜂窝状网络。如图所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体系中，高等级服务场所位于正六边形的中央，有六个低一级的城市分布在六个顶点上，依次类推，直到等级最低的城市。各级服务场所之间构成了层层叠加、相互嵌套的关系。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dlt306.jpg" descr="id:2147492478;FounderCES"/>
          <p:cNvPicPr/>
          <p:nvPr/>
        </p:nvPicPr>
        <p:blipFill>
          <a:blip r:embed="rId2"/>
          <a:stretch>
            <a:fillRect/>
          </a:stretch>
        </p:blipFill>
        <p:spPr>
          <a:xfrm>
            <a:off x="4501977" y="2943050"/>
            <a:ext cx="2296796" cy="1728192"/>
          </a:xfrm>
          <a:prstGeom prst="rect">
            <a:avLst/>
          </a:prstGeom>
        </p:spPr>
      </p:pic>
    </p:spTree>
    <p:extLst>
      <p:ext uri="{BB962C8B-B14F-4D97-AF65-F5344CB8AC3E}">
        <p14:creationId xmlns:p14="http://schemas.microsoft.com/office/powerpoint/2010/main" val="34866303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2917"/>
            <a:ext cx="11485848" cy="4524315"/>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或乡村提供的商品和服务功能主要由生产、流通、服务等产业部门来执行。这些部门要维持下去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必须有足够的收入来支付它的各项经营开支。我们把这种维持一家企业生存所需的最低人口数称为门槛人口。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据此回答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早点铺与一般餐馆比较（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早点铺门槛人口少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且服务范围小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数目多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早点铺门槛人口多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且服务范围大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数目少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一般餐馆门槛人口少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服务范围小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数目多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一般餐馆门槛人口少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服务范围小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数目少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2.eps" descr="id:2147490797;FounderCES"/>
          <p:cNvPicPr/>
          <p:nvPr/>
        </p:nvPicPr>
        <p:blipFill>
          <a:blip r:embed="rId2"/>
          <a:stretch>
            <a:fillRect/>
          </a:stretch>
        </p:blipFill>
        <p:spPr>
          <a:xfrm>
            <a:off x="406574" y="1155517"/>
            <a:ext cx="1374976" cy="298257"/>
          </a:xfrm>
          <a:prstGeom prst="rect">
            <a:avLst/>
          </a:prstGeom>
        </p:spPr>
      </p:pic>
      <p:sp>
        <p:nvSpPr>
          <p:cNvPr id="5" name="矩形 4"/>
          <p:cNvSpPr/>
          <p:nvPr/>
        </p:nvSpPr>
        <p:spPr>
          <a:xfrm>
            <a:off x="4222998" y="2739693"/>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424027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78582" y="2439472"/>
            <a:ext cx="3600400" cy="421382"/>
          </a:xfrm>
          <a:prstGeom prst="rect">
            <a:avLst/>
          </a:prstGeom>
        </p:spPr>
      </p:pic>
      <p:pic>
        <p:nvPicPr>
          <p:cNvPr id="2" name="图片 1"/>
          <p:cNvPicPr>
            <a:picLocks noChangeAspect="1"/>
          </p:cNvPicPr>
          <p:nvPr/>
        </p:nvPicPr>
        <p:blipFill>
          <a:blip r:embed="rId2"/>
          <a:stretch>
            <a:fillRect/>
          </a:stretch>
        </p:blipFill>
        <p:spPr>
          <a:xfrm>
            <a:off x="9839622" y="1935416"/>
            <a:ext cx="1944216" cy="421382"/>
          </a:xfrm>
          <a:prstGeom prst="rect">
            <a:avLst/>
          </a:prstGeom>
        </p:spPr>
      </p:pic>
      <p:sp>
        <p:nvSpPr>
          <p:cNvPr id="4" name="内容占位符 3"/>
          <p:cNvSpPr>
            <a:spLocks noGrp="1"/>
          </p:cNvSpPr>
          <p:nvPr>
            <p:ph idx="1"/>
          </p:nvPr>
        </p:nvSpPr>
        <p:spPr>
          <a:xfrm>
            <a:off x="360854" y="1772816"/>
            <a:ext cx="11485848" cy="1754326"/>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学知识可知，等级高的服务中心数量少、服务范围大，等级低的服务中心数量多，服务范围小。早点铺与一般餐馆相比，等级更低，故规模小，所需门槛人口少，服务范围小，数目多；一般餐馆门槛人口多，服务范用大，数目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818;FounderCES"/>
          <p:cNvPicPr/>
          <p:nvPr/>
        </p:nvPicPr>
        <p:blipFill>
          <a:blip r:embed="rId3"/>
          <a:stretch>
            <a:fillRect/>
          </a:stretch>
        </p:blipFill>
        <p:spPr>
          <a:xfrm>
            <a:off x="478582" y="1953522"/>
            <a:ext cx="806776" cy="288032"/>
          </a:xfrm>
          <a:prstGeom prst="rect">
            <a:avLst/>
          </a:prstGeom>
        </p:spPr>
      </p:pic>
    </p:spTree>
    <p:extLst>
      <p:ext uri="{BB962C8B-B14F-4D97-AF65-F5344CB8AC3E}">
        <p14:creationId xmlns:p14="http://schemas.microsoft.com/office/powerpoint/2010/main" val="498344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4848"/>
            <a:ext cx="11485848" cy="3416320"/>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城市里小卖部越多越好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因为这样更能方便市民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城市里小卖部比大商场多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这是因为小卖部服务范围大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盈利多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小城镇上有小卖部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可能没有大商场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这是因为大商场比小卖部需要更多的门槛人口和更大的服务范围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提供的服务越高级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因而大城市要淘汰一些小卖部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增加一些大商场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46934" y="1615440"/>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1951945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6856"/>
            <a:ext cx="11485848" cy="3416320"/>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虽然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卖部多可以增加便利性，但过多的小卖部可能导致部分小卖部达不到门槛人口，造成资源浪费和恶性竞争，影响城市整体规划和商业环境；小卖部等级低，规模小，比大商场服务范围小，盈利少；大商场需要较大的服务范围和较高的门槛人口才能维持运营，而小城镇人口较少，难以支撑大商场的运营，因此小卖部更为常见；大城市确实会提供更多高级服务，但小卖部和大商场各有其功能，小卖部满足日常需求，大商场提供综合服务，两者可以共存，合理布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818;FounderCES"/>
          <p:cNvPicPr/>
          <p:nvPr/>
        </p:nvPicPr>
        <p:blipFill>
          <a:blip r:embed="rId2"/>
          <a:stretch>
            <a:fillRect/>
          </a:stretch>
        </p:blipFill>
        <p:spPr>
          <a:xfrm>
            <a:off x="478582" y="1831464"/>
            <a:ext cx="806776" cy="288032"/>
          </a:xfrm>
          <a:prstGeom prst="rect">
            <a:avLst/>
          </a:prstGeom>
        </p:spPr>
      </p:pic>
    </p:spTree>
    <p:extLst>
      <p:ext uri="{BB962C8B-B14F-4D97-AF65-F5344CB8AC3E}">
        <p14:creationId xmlns:p14="http://schemas.microsoft.com/office/powerpoint/2010/main" val="24164550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34566" y="1700808"/>
            <a:ext cx="11593288" cy="2448272"/>
          </a:xfrm>
          <a:prstGeom prst="rect">
            <a:avLst/>
          </a:prstGeom>
        </p:spPr>
      </p:pic>
      <p:sp>
        <p:nvSpPr>
          <p:cNvPr id="4" name="内容占位符 3"/>
          <p:cNvSpPr>
            <a:spLocks noGrp="1"/>
          </p:cNvSpPr>
          <p:nvPr>
            <p:ph idx="1"/>
          </p:nvPr>
        </p:nvSpPr>
        <p:spPr>
          <a:xfrm>
            <a:off x="360854" y="1628800"/>
            <a:ext cx="11485848" cy="2308324"/>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高级中心地职能布局的中心地为高级中心地，反之为低级中心地。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低级中心地的特点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数量多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分布广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服务范围小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提供的商品和服务档次低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种类少。高级中心地的特点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数量少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服务范围广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提供的商品和服务种类多。在二者之间还存一些中级中心地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其供应的商品和服务范围介于两者之间。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睛.eps" descr="id:2147492506;FounderCES"/>
          <p:cNvPicPr/>
          <p:nvPr/>
        </p:nvPicPr>
        <p:blipFill>
          <a:blip r:embed="rId3"/>
          <a:stretch>
            <a:fillRect/>
          </a:stretch>
        </p:blipFill>
        <p:spPr>
          <a:xfrm>
            <a:off x="334566" y="1778318"/>
            <a:ext cx="1287599" cy="301114"/>
          </a:xfrm>
          <a:prstGeom prst="rect">
            <a:avLst/>
          </a:prstGeom>
        </p:spPr>
      </p:pic>
    </p:spTree>
    <p:extLst>
      <p:ext uri="{BB962C8B-B14F-4D97-AF65-F5344CB8AC3E}">
        <p14:creationId xmlns:p14="http://schemas.microsoft.com/office/powerpoint/2010/main" val="297951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792239"/>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现代服务业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）含义：以现代科学技术特别是</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信息网络技术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为主要支撑，建立在新的商业模式、</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服务方式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和管理方法基础上的服务产业。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）特点：高技术含量、高品质服务、高附加值以及辐射功能强、资源耗费少、环境污染小等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03051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影响服务业区位的因素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）自然因素：影响较小。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）社会经济因素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914162724"/>
              </p:ext>
            </p:extLst>
          </p:nvPr>
        </p:nvGraphicFramePr>
        <p:xfrm>
          <a:off x="334566" y="2398076"/>
          <a:ext cx="11521280" cy="3735294"/>
        </p:xfrm>
        <a:graphic>
          <a:graphicData uri="http://schemas.openxmlformats.org/drawingml/2006/table">
            <a:tbl>
              <a:tblPr firstRow="1" firstCol="1" bandRow="1"/>
              <a:tblGrid>
                <a:gridCol w="1152128">
                  <a:extLst>
                    <a:ext uri="{9D8B030D-6E8A-4147-A177-3AD203B41FA5}">
                      <a16:colId xmlns:a16="http://schemas.microsoft.com/office/drawing/2014/main" val="527347284"/>
                    </a:ext>
                  </a:extLst>
                </a:gridCol>
                <a:gridCol w="10369152">
                  <a:extLst>
                    <a:ext uri="{9D8B030D-6E8A-4147-A177-3AD203B41FA5}">
                      <a16:colId xmlns:a16="http://schemas.microsoft.com/office/drawing/2014/main" val="2789803476"/>
                    </a:ext>
                  </a:extLst>
                </a:gridCol>
              </a:tblGrid>
              <a:tr h="331232">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市场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市场需求越大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服务产品</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服务企业的发展潜力越大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18493569"/>
                  </a:ext>
                </a:extLst>
              </a:tr>
              <a:tr h="662463">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交通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交通运输的发展使服务业布局更灵活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并促进了服务业的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空间集聚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46349842"/>
                  </a:ext>
                </a:extLst>
              </a:tr>
              <a:tr h="662463">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劳动力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通过数量和质量影响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53461752"/>
                  </a:ext>
                </a:extLst>
              </a:tr>
              <a:tr h="331232">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技术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影响在不断</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增强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35921101"/>
                  </a:ext>
                </a:extLst>
              </a:tr>
              <a:tr h="331232">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政策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优惠的政策对服务业有明显</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吸引</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41211182"/>
                  </a:ext>
                </a:extLst>
              </a:tr>
              <a:tr h="662463">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合理的政府监管和健全的法律制度等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有利于服务业的健康发展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9155107"/>
                  </a:ext>
                </a:extLst>
              </a:tr>
            </a:tbl>
          </a:graphicData>
        </a:graphic>
      </p:graphicFrame>
    </p:spTree>
    <p:extLst>
      <p:ext uri="{BB962C8B-B14F-4D97-AF65-F5344CB8AC3E}">
        <p14:creationId xmlns:p14="http://schemas.microsoft.com/office/powerpoint/2010/main" val="4183798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62558" y="1628800"/>
            <a:ext cx="11593288" cy="3096344"/>
          </a:xfrm>
          <a:prstGeom prst="rect">
            <a:avLst/>
          </a:prstGeom>
        </p:spPr>
      </p:pic>
      <p:sp>
        <p:nvSpPr>
          <p:cNvPr id="2" name="内容占位符 1"/>
          <p:cNvSpPr>
            <a:spLocks noGrp="1"/>
          </p:cNvSpPr>
          <p:nvPr>
            <p:ph idx="1"/>
          </p:nvPr>
        </p:nvSpPr>
        <p:spPr>
          <a:xfrm>
            <a:off x="360854" y="1556792"/>
            <a:ext cx="11485848" cy="2792239"/>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与现代服务业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广义的服务业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指不直接从事物质生产的所有经济活动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即第三产业。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狭义的服务业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指为个人或企业提供各类服务的行业。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现代服务业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是针对传统服务业而言的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指以现代科学技术特别是信息网络技术为主要支撑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建立在新的商业模式、服务方式和管理方法基础上的服务产业。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睛.eps" descr="id:2147490696;FounderCES"/>
          <p:cNvPicPr/>
          <p:nvPr/>
        </p:nvPicPr>
        <p:blipFill>
          <a:blip r:embed="rId3"/>
          <a:stretch>
            <a:fillRect/>
          </a:stretch>
        </p:blipFill>
        <p:spPr>
          <a:xfrm>
            <a:off x="406574" y="1755188"/>
            <a:ext cx="1440160" cy="336791"/>
          </a:xfrm>
          <a:prstGeom prst="rect">
            <a:avLst/>
          </a:prstGeom>
        </p:spPr>
      </p:pic>
    </p:spTree>
    <p:extLst>
      <p:ext uri="{BB962C8B-B14F-4D97-AF65-F5344CB8AC3E}">
        <p14:creationId xmlns:p14="http://schemas.microsoft.com/office/powerpoint/2010/main" val="494053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服务业</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空间布局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空间布局及特征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0666;FounderCES"/>
          <p:cNvPicPr/>
          <p:nvPr/>
        </p:nvPicPr>
        <p:blipFill>
          <a:blip r:embed="rId2"/>
          <a:stretch>
            <a:fillRect/>
          </a:stretch>
        </p:blipFill>
        <p:spPr>
          <a:xfrm>
            <a:off x="406574" y="953153"/>
            <a:ext cx="1156193" cy="307464"/>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1032599540"/>
              </p:ext>
            </p:extLst>
          </p:nvPr>
        </p:nvGraphicFramePr>
        <p:xfrm>
          <a:off x="334567" y="1916832"/>
          <a:ext cx="11521280" cy="4185835"/>
        </p:xfrm>
        <a:graphic>
          <a:graphicData uri="http://schemas.openxmlformats.org/drawingml/2006/table">
            <a:tbl>
              <a:tblPr firstRow="1" firstCol="1" bandRow="1"/>
              <a:tblGrid>
                <a:gridCol w="1080119">
                  <a:extLst>
                    <a:ext uri="{9D8B030D-6E8A-4147-A177-3AD203B41FA5}">
                      <a16:colId xmlns:a16="http://schemas.microsoft.com/office/drawing/2014/main" val="2819125056"/>
                    </a:ext>
                  </a:extLst>
                </a:gridCol>
                <a:gridCol w="3067542">
                  <a:extLst>
                    <a:ext uri="{9D8B030D-6E8A-4147-A177-3AD203B41FA5}">
                      <a16:colId xmlns:a16="http://schemas.microsoft.com/office/drawing/2014/main" val="3067466953"/>
                    </a:ext>
                  </a:extLst>
                </a:gridCol>
                <a:gridCol w="4608512">
                  <a:extLst>
                    <a:ext uri="{9D8B030D-6E8A-4147-A177-3AD203B41FA5}">
                      <a16:colId xmlns:a16="http://schemas.microsoft.com/office/drawing/2014/main" val="1359046900"/>
                    </a:ext>
                  </a:extLst>
                </a:gridCol>
                <a:gridCol w="2765107">
                  <a:extLst>
                    <a:ext uri="{9D8B030D-6E8A-4147-A177-3AD203B41FA5}">
                      <a16:colId xmlns:a16="http://schemas.microsoft.com/office/drawing/2014/main" val="1949330843"/>
                    </a:ext>
                  </a:extLst>
                </a:gridCol>
              </a:tblGrid>
              <a:tr h="464778">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布局特征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548469348"/>
                  </a:ext>
                </a:extLst>
              </a:tr>
              <a:tr h="139433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务业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直接为消费者提供必需的生活服务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大多</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分散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进行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如宾馆、饭店等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41271265"/>
                  </a:ext>
                </a:extLst>
              </a:tr>
              <a:tr h="213008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务业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专业化程度高、知识密集以及</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集聚性</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主要受高素质的人力资源、良好的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交通区位</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、规范化的政策环境、便捷的信息交流平台以及面向国内外的开放市场等因素影响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如中心商务区、科技创意产业园、软件与信息产业园、现代物流园等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374561"/>
                  </a:ext>
                </a:extLst>
              </a:tr>
            </a:tbl>
          </a:graphicData>
        </a:graphic>
      </p:graphicFrame>
    </p:spTree>
    <p:extLst>
      <p:ext uri="{BB962C8B-B14F-4D97-AF65-F5344CB8AC3E}">
        <p14:creationId xmlns:p14="http://schemas.microsoft.com/office/powerpoint/2010/main" val="1959710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6832"/>
            <a:ext cx="11485848" cy="2238241"/>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案例</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影响美国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硅谷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的生产性服务业布局的条件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）高等院校、科研院所与产业界合作开展科研项目，为</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技术创新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提供支持。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）银行等为</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科技成果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转化提供大量投资。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）信息咨询、经理人公司等提供服务。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36592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案例</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影响零售业布局的区位因素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零售业的概念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：指通过买卖形式将</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工农业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产品出售给企业、居民、社会团体等的商品销售行业。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区位因素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）自然因素：早期零售业发展受其影响明显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703;FounderCES"/>
          <p:cNvPicPr/>
          <p:nvPr/>
        </p:nvPicPr>
        <p:blipFill>
          <a:blip r:embed="rId2"/>
          <a:stretch>
            <a:fillRect/>
          </a:stretch>
        </p:blipFill>
        <p:spPr>
          <a:xfrm>
            <a:off x="478582" y="908720"/>
            <a:ext cx="1224136" cy="325532"/>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075411643"/>
              </p:ext>
            </p:extLst>
          </p:nvPr>
        </p:nvGraphicFramePr>
        <p:xfrm>
          <a:off x="262558" y="3627716"/>
          <a:ext cx="11521280" cy="2465580"/>
        </p:xfrm>
        <a:graphic>
          <a:graphicData uri="http://schemas.openxmlformats.org/drawingml/2006/table">
            <a:tbl>
              <a:tblPr firstRow="1" firstCol="1" bandRow="1"/>
              <a:tblGrid>
                <a:gridCol w="864096">
                  <a:extLst>
                    <a:ext uri="{9D8B030D-6E8A-4147-A177-3AD203B41FA5}">
                      <a16:colId xmlns:a16="http://schemas.microsoft.com/office/drawing/2014/main" val="1090964994"/>
                    </a:ext>
                  </a:extLst>
                </a:gridCol>
                <a:gridCol w="4392488">
                  <a:extLst>
                    <a:ext uri="{9D8B030D-6E8A-4147-A177-3AD203B41FA5}">
                      <a16:colId xmlns:a16="http://schemas.microsoft.com/office/drawing/2014/main" val="2464094915"/>
                    </a:ext>
                  </a:extLst>
                </a:gridCol>
                <a:gridCol w="6264696">
                  <a:extLst>
                    <a:ext uri="{9D8B030D-6E8A-4147-A177-3AD203B41FA5}">
                      <a16:colId xmlns:a16="http://schemas.microsoft.com/office/drawing/2014/main" val="4167425651"/>
                    </a:ext>
                  </a:extLst>
                </a:gridCol>
              </a:tblGrid>
              <a:tr h="375753">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案例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895938408"/>
                  </a:ext>
                </a:extLst>
              </a:tr>
              <a:tr h="457182">
                <a:tc row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影响人口分布以及商业网点布局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01" marR="10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山区人口密度</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商业网点规模</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小</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而分散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01" marR="10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94257844"/>
                  </a:ext>
                </a:extLst>
              </a:tr>
              <a:tr h="431783">
                <a:tc vMerge="1">
                  <a:txBody>
                    <a:bodyPr/>
                    <a:lstStyle/>
                    <a:p>
                      <a:endParaRPr lang="zh-CN" altLang="en-US"/>
                    </a:p>
                  </a:txBody>
                  <a:tcPr/>
                </a:tc>
                <a:tc vMerge="1">
                  <a:txBody>
                    <a:bodyPr/>
                    <a:lstStyle/>
                    <a:p>
                      <a:endParaRPr lang="zh-CN" altLang="en-US"/>
                    </a:p>
                  </a:txBody>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平原地区人口密度</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商业网点规模</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01" marR="10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6679812"/>
                  </a:ext>
                </a:extLst>
              </a:tr>
              <a:tr h="751507">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气候差异及季节变化影响居民商品</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消费需求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01" marR="10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北方冬季寒冷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对御寒保暖商品的需求量大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01" marR="10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32312925"/>
                  </a:ext>
                </a:extLst>
              </a:tr>
            </a:tbl>
          </a:graphicData>
        </a:graphic>
      </p:graphicFrame>
    </p:spTree>
    <p:extLst>
      <p:ext uri="{BB962C8B-B14F-4D97-AF65-F5344CB8AC3E}">
        <p14:creationId xmlns:p14="http://schemas.microsoft.com/office/powerpoint/2010/main" val="2464451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1684244"/>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）社会经济因素：</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人口密度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与人口分布、</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市场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、交通运输等对零售业布局影响较大。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对零售业布局的影响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lt335.jpg" descr="id:2147492391;FounderCES"/>
          <p:cNvPicPr/>
          <p:nvPr/>
        </p:nvPicPr>
        <p:blipFill>
          <a:blip r:embed="rId2"/>
          <a:stretch>
            <a:fillRect/>
          </a:stretch>
        </p:blipFill>
        <p:spPr>
          <a:xfrm>
            <a:off x="3718942" y="3231560"/>
            <a:ext cx="4535692" cy="1812717"/>
          </a:xfrm>
          <a:prstGeom prst="rect">
            <a:avLst/>
          </a:prstGeom>
        </p:spPr>
      </p:pic>
    </p:spTree>
    <p:extLst>
      <p:ext uri="{BB962C8B-B14F-4D97-AF65-F5344CB8AC3E}">
        <p14:creationId xmlns:p14="http://schemas.microsoft.com/office/powerpoint/2010/main" val="85214300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583</TotalTime>
  <Words>1572</Words>
  <Application>Microsoft Office PowerPoint</Application>
  <PresentationFormat>自定义</PresentationFormat>
  <Paragraphs>188</Paragraphs>
  <Slides>26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576</cp:revision>
  <dcterms:created xsi:type="dcterms:W3CDTF">2020-11-06T05:24:00Z</dcterms:created>
  <dcterms:modified xsi:type="dcterms:W3CDTF">2025-10-28T08:15:57Z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